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6576000" cy="27432000"/>
  <p:notesSz cx="30270450" cy="38550850"/>
  <p:custDataLst>
    <p:tags r:id="rId5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sz="2400" b="1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sz="2400" b="1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sz="2400" b="1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sz="2400" b="1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8640">
          <p15:clr>
            <a:srgbClr val="A4A3A4"/>
          </p15:clr>
        </p15:guide>
        <p15:guide id="2" pos="115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12142">
          <p15:clr>
            <a:srgbClr val="A4A3A4"/>
          </p15:clr>
        </p15:guide>
        <p15:guide id="2" pos="953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7226"/>
    <a:srgbClr val="EC7B0C"/>
    <a:srgbClr val="FF9900"/>
    <a:srgbClr val="FF7C80"/>
    <a:srgbClr val="0083E0"/>
    <a:srgbClr val="4FB01F"/>
    <a:srgbClr val="7AB016"/>
    <a:srgbClr val="E47E09"/>
    <a:srgbClr val="A23027"/>
    <a:srgbClr val="FA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4013"/>
  </p:normalViewPr>
  <p:slideViewPr>
    <p:cSldViewPr>
      <p:cViewPr>
        <p:scale>
          <a:sx n="20" d="100"/>
          <a:sy n="20" d="100"/>
        </p:scale>
        <p:origin x="2064" y="464"/>
      </p:cViewPr>
      <p:guideLst>
        <p:guide orient="horz" pos="8640"/>
        <p:guide pos="115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9" d="100"/>
          <a:sy n="19" d="100"/>
        </p:scale>
        <p:origin x="-2004" y="-216"/>
      </p:cViewPr>
      <p:guideLst>
        <p:guide orient="horz" pos="12142"/>
        <p:guide pos="9534"/>
      </p:guideLst>
    </p:cSldViewPr>
  </p:notesViewPr>
  <p:gridSpacing cx="75895" cy="75895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tags" Target="tags/tag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131064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2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7145000" y="0"/>
            <a:ext cx="131064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2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86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36652200"/>
            <a:ext cx="131064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2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86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17145000" y="36652200"/>
            <a:ext cx="131064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FE760A1-ED35-DD47-9498-83CDA1689DA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1704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png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131064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2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17145000" y="0"/>
            <a:ext cx="131064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2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5473700" y="2895600"/>
            <a:ext cx="19304000" cy="14478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4038600" y="18288000"/>
            <a:ext cx="22174200" cy="1737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66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36652200"/>
            <a:ext cx="131064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2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66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17145000" y="36652200"/>
            <a:ext cx="131064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01D0300-6C62-9C4A-A9F7-9AB24215CA3F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8107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8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8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8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2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74D5841-469B-0A46-BE64-852751032BAB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6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rtl="0" fontAlgn="base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Times New Roman" pitchFamily="28" charset="0"/>
                <a:ea typeface="ＭＳ Ｐゴシック" charset="0"/>
                <a:cs typeface="ＭＳ Ｐゴシック" charset="0"/>
              </a:rPr>
              <a:t>Topic model and keyword frequency was most informative</a:t>
            </a:r>
          </a:p>
          <a:p>
            <a:pPr rtl="0" fontAlgn="base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Times New Roman" pitchFamily="28" charset="0"/>
                <a:ea typeface="ＭＳ Ｐゴシック" charset="0"/>
                <a:cs typeface="ＭＳ Ｐゴシック" charset="0"/>
              </a:rPr>
              <a:t>Positive-Negative sentiment was less insightful</a:t>
            </a:r>
          </a:p>
          <a:p>
            <a:pPr rtl="0" fontAlgn="base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Times New Roman" pitchFamily="28" charset="0"/>
                <a:ea typeface="ＭＳ Ｐゴシック" charset="0"/>
                <a:cs typeface="ＭＳ Ｐゴシック" charset="0"/>
              </a:rPr>
              <a:t>Implications:</a:t>
            </a:r>
          </a:p>
          <a:p>
            <a:pPr lvl="1" rtl="0" fontAlgn="base"/>
            <a:r>
              <a:rPr lang="en-US" sz="1200" b="0" i="0" u="none" strike="noStrike" kern="1200" smtClean="0">
                <a:solidFill>
                  <a:schemeClr val="tx1"/>
                </a:solidFill>
                <a:effectLst/>
                <a:latin typeface="Times New Roman" pitchFamily="28" charset="0"/>
                <a:ea typeface="ＭＳ Ｐゴシック" charset="-128"/>
                <a:cs typeface="+mn-cs"/>
              </a:rPr>
              <a:t>For known controversial topics, Reddit moderators can intervene and promote healthy discussion.</a:t>
            </a:r>
            <a:endParaRPr lang="en-US" sz="1200" b="0" i="0" u="none" strike="noStrike" kern="1200">
              <a:solidFill>
                <a:schemeClr val="tx1"/>
              </a:solidFill>
              <a:effectLst/>
              <a:latin typeface="Times New Roman" pitchFamily="28" charset="0"/>
              <a:ea typeface="ＭＳ Ｐゴシック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342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 userDrawn="1"/>
        </p:nvSpPr>
        <p:spPr bwMode="auto">
          <a:xfrm>
            <a:off x="457200" y="246063"/>
            <a:ext cx="35661600" cy="3335337"/>
          </a:xfrm>
          <a:prstGeom prst="rect">
            <a:avLst/>
          </a:prstGeom>
          <a:solidFill>
            <a:srgbClr val="FFFFFF"/>
          </a:solidFill>
          <a:ln w="54864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dirty="0">
              <a:latin typeface="Times New Roman" pitchFamily="28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ctr" defTabSz="3549650" rtl="0" eaLnBrk="0" fontAlgn="base" hangingPunct="0">
        <a:spcBef>
          <a:spcPct val="0"/>
        </a:spcBef>
        <a:spcAft>
          <a:spcPct val="0"/>
        </a:spcAft>
        <a:defRPr sz="125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3549650" rtl="0" eaLnBrk="0" fontAlgn="base" hangingPunct="0">
        <a:spcBef>
          <a:spcPct val="0"/>
        </a:spcBef>
        <a:spcAft>
          <a:spcPct val="0"/>
        </a:spcAft>
        <a:defRPr sz="125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3549650" rtl="0" eaLnBrk="0" fontAlgn="base" hangingPunct="0">
        <a:spcBef>
          <a:spcPct val="0"/>
        </a:spcBef>
        <a:spcAft>
          <a:spcPct val="0"/>
        </a:spcAft>
        <a:defRPr sz="125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3549650" rtl="0" eaLnBrk="0" fontAlgn="base" hangingPunct="0">
        <a:spcBef>
          <a:spcPct val="0"/>
        </a:spcBef>
        <a:spcAft>
          <a:spcPct val="0"/>
        </a:spcAft>
        <a:defRPr sz="125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3549650" rtl="0" eaLnBrk="0" fontAlgn="base" hangingPunct="0">
        <a:spcBef>
          <a:spcPct val="0"/>
        </a:spcBef>
        <a:spcAft>
          <a:spcPct val="0"/>
        </a:spcAft>
        <a:defRPr sz="125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defTabSz="3549650" rtl="0" eaLnBrk="0" fontAlgn="base" hangingPunct="0">
        <a:spcBef>
          <a:spcPct val="0"/>
        </a:spcBef>
        <a:spcAft>
          <a:spcPct val="0"/>
        </a:spcAft>
        <a:defRPr sz="12500">
          <a:solidFill>
            <a:schemeClr val="tx1"/>
          </a:solidFill>
          <a:latin typeface="Arial" charset="0"/>
        </a:defRPr>
      </a:lvl6pPr>
      <a:lvl7pPr marL="914400" algn="ctr" defTabSz="3549650" rtl="0" eaLnBrk="0" fontAlgn="base" hangingPunct="0">
        <a:spcBef>
          <a:spcPct val="0"/>
        </a:spcBef>
        <a:spcAft>
          <a:spcPct val="0"/>
        </a:spcAft>
        <a:defRPr sz="12500">
          <a:solidFill>
            <a:schemeClr val="tx1"/>
          </a:solidFill>
          <a:latin typeface="Arial" charset="0"/>
        </a:defRPr>
      </a:lvl7pPr>
      <a:lvl8pPr marL="1371600" algn="ctr" defTabSz="3549650" rtl="0" eaLnBrk="0" fontAlgn="base" hangingPunct="0">
        <a:spcBef>
          <a:spcPct val="0"/>
        </a:spcBef>
        <a:spcAft>
          <a:spcPct val="0"/>
        </a:spcAft>
        <a:defRPr sz="12500">
          <a:solidFill>
            <a:schemeClr val="tx1"/>
          </a:solidFill>
          <a:latin typeface="Arial" charset="0"/>
        </a:defRPr>
      </a:lvl8pPr>
      <a:lvl9pPr marL="1828800" algn="ctr" defTabSz="3549650" rtl="0" eaLnBrk="0" fontAlgn="base" hangingPunct="0">
        <a:spcBef>
          <a:spcPct val="0"/>
        </a:spcBef>
        <a:spcAft>
          <a:spcPct val="0"/>
        </a:spcAft>
        <a:defRPr sz="12500">
          <a:solidFill>
            <a:schemeClr val="tx1"/>
          </a:solidFill>
          <a:latin typeface="Arial" charset="0"/>
        </a:defRPr>
      </a:lvl9pPr>
    </p:titleStyle>
    <p:bodyStyle>
      <a:lvl1pPr marL="1333500" indent="-1333500" algn="l" defTabSz="3549650" rtl="0" eaLnBrk="0" fontAlgn="base" hangingPunct="0">
        <a:spcBef>
          <a:spcPct val="20000"/>
        </a:spcBef>
        <a:spcAft>
          <a:spcPct val="0"/>
        </a:spcAft>
        <a:buChar char="•"/>
        <a:defRPr sz="12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2889250" indent="-1111250" algn="l" defTabSz="3549650" rtl="0" eaLnBrk="0" fontAlgn="base" hangingPunct="0">
        <a:spcBef>
          <a:spcPct val="20000"/>
        </a:spcBef>
        <a:spcAft>
          <a:spcPct val="0"/>
        </a:spcAft>
        <a:buChar char="–"/>
        <a:defRPr sz="10800">
          <a:solidFill>
            <a:schemeClr val="tx1"/>
          </a:solidFill>
          <a:latin typeface="+mn-lt"/>
          <a:ea typeface="ＭＳ Ｐゴシック" charset="-128"/>
        </a:defRPr>
      </a:lvl2pPr>
      <a:lvl3pPr marL="4438650" indent="-889000" algn="l" defTabSz="3549650" rtl="0" eaLnBrk="0" fontAlgn="base" hangingPunct="0">
        <a:spcBef>
          <a:spcPct val="20000"/>
        </a:spcBef>
        <a:spcAft>
          <a:spcPct val="0"/>
        </a:spcAft>
        <a:buChar char="•"/>
        <a:defRPr sz="9400">
          <a:solidFill>
            <a:schemeClr val="tx1"/>
          </a:solidFill>
          <a:latin typeface="+mn-lt"/>
          <a:ea typeface="ＭＳ Ｐゴシック" charset="-128"/>
        </a:defRPr>
      </a:lvl3pPr>
      <a:lvl4pPr marL="6216650" indent="-889000" algn="l" defTabSz="3549650" rtl="0" eaLnBrk="0" fontAlgn="base" hangingPunct="0">
        <a:spcBef>
          <a:spcPct val="20000"/>
        </a:spcBef>
        <a:spcAft>
          <a:spcPct val="0"/>
        </a:spcAft>
        <a:buChar char="–"/>
        <a:defRPr sz="7700">
          <a:solidFill>
            <a:schemeClr val="tx1"/>
          </a:solidFill>
          <a:latin typeface="+mn-lt"/>
          <a:ea typeface="ＭＳ Ｐゴシック" charset="-128"/>
        </a:defRPr>
      </a:lvl4pPr>
      <a:lvl5pPr marL="7994650" indent="-889000" algn="l" defTabSz="3549650" rtl="0" eaLnBrk="0" fontAlgn="base" hangingPunct="0">
        <a:spcBef>
          <a:spcPct val="20000"/>
        </a:spcBef>
        <a:spcAft>
          <a:spcPct val="0"/>
        </a:spcAft>
        <a:buChar char="»"/>
        <a:defRPr sz="7700">
          <a:solidFill>
            <a:schemeClr val="tx1"/>
          </a:solidFill>
          <a:latin typeface="+mn-lt"/>
          <a:ea typeface="ＭＳ Ｐゴシック" charset="-128"/>
        </a:defRPr>
      </a:lvl5pPr>
      <a:lvl6pPr marL="8451850" indent="-889000" algn="l" defTabSz="3549650" rtl="0" eaLnBrk="0" fontAlgn="base" hangingPunct="0">
        <a:spcBef>
          <a:spcPct val="20000"/>
        </a:spcBef>
        <a:spcAft>
          <a:spcPct val="0"/>
        </a:spcAft>
        <a:buChar char="»"/>
        <a:defRPr sz="7700">
          <a:solidFill>
            <a:schemeClr val="tx1"/>
          </a:solidFill>
          <a:latin typeface="+mn-lt"/>
        </a:defRPr>
      </a:lvl6pPr>
      <a:lvl7pPr marL="8909050" indent="-889000" algn="l" defTabSz="3549650" rtl="0" eaLnBrk="0" fontAlgn="base" hangingPunct="0">
        <a:spcBef>
          <a:spcPct val="20000"/>
        </a:spcBef>
        <a:spcAft>
          <a:spcPct val="0"/>
        </a:spcAft>
        <a:buChar char="»"/>
        <a:defRPr sz="7700">
          <a:solidFill>
            <a:schemeClr val="tx1"/>
          </a:solidFill>
          <a:latin typeface="+mn-lt"/>
        </a:defRPr>
      </a:lvl7pPr>
      <a:lvl8pPr marL="9366250" indent="-889000" algn="l" defTabSz="3549650" rtl="0" eaLnBrk="0" fontAlgn="base" hangingPunct="0">
        <a:spcBef>
          <a:spcPct val="20000"/>
        </a:spcBef>
        <a:spcAft>
          <a:spcPct val="0"/>
        </a:spcAft>
        <a:buChar char="»"/>
        <a:defRPr sz="7700">
          <a:solidFill>
            <a:schemeClr val="tx1"/>
          </a:solidFill>
          <a:latin typeface="+mn-lt"/>
        </a:defRPr>
      </a:lvl8pPr>
      <a:lvl9pPr marL="9823450" indent="-889000" algn="l" defTabSz="3549650" rtl="0" eaLnBrk="0" fontAlgn="base" hangingPunct="0">
        <a:spcBef>
          <a:spcPct val="20000"/>
        </a:spcBef>
        <a:spcAft>
          <a:spcPct val="0"/>
        </a:spcAft>
        <a:buChar char="»"/>
        <a:defRPr sz="77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20" Type="http://schemas.openxmlformats.org/officeDocument/2006/relationships/image" Target="../media/image7.png"/><Relationship Id="rId21" Type="http://schemas.openxmlformats.org/officeDocument/2006/relationships/image" Target="../media/image8.tiff"/><Relationship Id="rId22" Type="http://schemas.openxmlformats.org/officeDocument/2006/relationships/image" Target="../media/image9.tiff"/><Relationship Id="rId10" Type="http://schemas.openxmlformats.org/officeDocument/2006/relationships/tags" Target="../tags/tag11.xml"/><Relationship Id="rId11" Type="http://schemas.openxmlformats.org/officeDocument/2006/relationships/tags" Target="../tags/tag12.xml"/><Relationship Id="rId12" Type="http://schemas.openxmlformats.org/officeDocument/2006/relationships/slideLayout" Target="../slideLayouts/slideLayout1.xml"/><Relationship Id="rId13" Type="http://schemas.openxmlformats.org/officeDocument/2006/relationships/notesSlide" Target="../notesSlides/notesSlide1.xml"/><Relationship Id="rId14" Type="http://schemas.openxmlformats.org/officeDocument/2006/relationships/image" Target="../media/image1.png"/><Relationship Id="rId15" Type="http://schemas.openxmlformats.org/officeDocument/2006/relationships/image" Target="../media/image2.tiff"/><Relationship Id="rId16" Type="http://schemas.openxmlformats.org/officeDocument/2006/relationships/image" Target="../media/image3.png"/><Relationship Id="rId17" Type="http://schemas.openxmlformats.org/officeDocument/2006/relationships/image" Target="../media/image4.png"/><Relationship Id="rId18" Type="http://schemas.openxmlformats.org/officeDocument/2006/relationships/image" Target="../media/image5.tiff"/><Relationship Id="rId19" Type="http://schemas.openxmlformats.org/officeDocument/2006/relationships/image" Target="../media/image6.tiff"/><Relationship Id="rId1" Type="http://schemas.openxmlformats.org/officeDocument/2006/relationships/tags" Target="../tags/tag2.xml"/><Relationship Id="rId2" Type="http://schemas.openxmlformats.org/officeDocument/2006/relationships/tags" Target="../tags/tag3.xml"/><Relationship Id="rId3" Type="http://schemas.openxmlformats.org/officeDocument/2006/relationships/tags" Target="../tags/tag4.xml"/><Relationship Id="rId4" Type="http://schemas.openxmlformats.org/officeDocument/2006/relationships/tags" Target="../tags/tag5.xml"/><Relationship Id="rId5" Type="http://schemas.openxmlformats.org/officeDocument/2006/relationships/tags" Target="../tags/tag6.xml"/><Relationship Id="rId6" Type="http://schemas.openxmlformats.org/officeDocument/2006/relationships/tags" Target="../tags/tag7.xml"/><Relationship Id="rId7" Type="http://schemas.openxmlformats.org/officeDocument/2006/relationships/tags" Target="../tags/tag8.xml"/><Relationship Id="rId8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>
            <p:custDataLst>
              <p:tags r:id="rId1"/>
            </p:custDataLst>
          </p:nvPr>
        </p:nvSpPr>
        <p:spPr>
          <a:xfrm>
            <a:off x="6551636" y="576339"/>
            <a:ext cx="24079200" cy="2092881"/>
          </a:xfrm>
          <a:prstGeom prst="rect">
            <a:avLst/>
          </a:prstGeom>
          <a:noFill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7000" i="1" dirty="0" smtClean="0">
                <a:solidFill>
                  <a:srgbClr val="0083E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alibri" charset="0"/>
              </a:rPr>
              <a:t>Upvoted and Unbiased?</a:t>
            </a:r>
          </a:p>
          <a:p>
            <a:pPr algn="ctr"/>
            <a:r>
              <a:rPr lang="en-US" sz="6000" i="1" dirty="0" smtClean="0">
                <a:solidFill>
                  <a:srgbClr val="0083E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Calibri" charset="0"/>
              </a:rPr>
              <a:t>A textual analysis of “top” vs “controversial” Reddit headlines</a:t>
            </a:r>
            <a:endParaRPr lang="en-US" sz="6000" i="1" dirty="0">
              <a:solidFill>
                <a:srgbClr val="0083E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Calibri" charset="0"/>
            </a:endParaRPr>
          </a:p>
        </p:txBody>
      </p:sp>
      <p:sp>
        <p:nvSpPr>
          <p:cNvPr id="5122" name="TextBox 6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2242896" y="2701116"/>
            <a:ext cx="12696681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4000" dirty="0" smtClean="0">
                <a:latin typeface="Calibri" charset="0"/>
              </a:rPr>
              <a:t>Jessica Zheng ‘19             Advisor: Professor Brian Kernighan </a:t>
            </a:r>
            <a:endParaRPr lang="en-US" sz="4000" dirty="0">
              <a:latin typeface="Calibri" charset="0"/>
            </a:endParaRPr>
          </a:p>
        </p:txBody>
      </p:sp>
      <p:grpSp>
        <p:nvGrpSpPr>
          <p:cNvPr id="5125" name="Group 6"/>
          <p:cNvGrpSpPr>
            <a:grpSpLocks/>
          </p:cNvGrpSpPr>
          <p:nvPr>
            <p:custDataLst>
              <p:tags r:id="rId3"/>
            </p:custDataLst>
          </p:nvPr>
        </p:nvGrpSpPr>
        <p:grpSpPr bwMode="auto">
          <a:xfrm>
            <a:off x="685800" y="3886199"/>
            <a:ext cx="11201400" cy="8615481"/>
            <a:chOff x="990600" y="3962399"/>
            <a:chExt cx="9601200" cy="6092752"/>
          </a:xfrm>
        </p:grpSpPr>
        <p:sp>
          <p:nvSpPr>
            <p:cNvPr id="8" name="Rectangle 7"/>
            <p:cNvSpPr/>
            <p:nvPr/>
          </p:nvSpPr>
          <p:spPr>
            <a:xfrm>
              <a:off x="990600" y="4163488"/>
              <a:ext cx="9601200" cy="589166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/>
            <a:lstStyle/>
            <a:p>
              <a:pPr>
                <a:defRPr/>
              </a:pPr>
              <a:endParaRPr lang="en-US" sz="3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>
                <a:defRPr/>
              </a:pPr>
              <a:endParaRPr lang="en-US" sz="32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>
                <a:defRPr/>
              </a:pPr>
              <a:r>
                <a:rPr lang="en-US" sz="320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   Goal: 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Create a data visualizer that compares and contrasts</a:t>
              </a:r>
            </a:p>
            <a:p>
              <a:pPr>
                <a:defRPr/>
              </a:pPr>
              <a:r>
                <a:rPr lang="en-US" sz="3200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	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sz="3200" dirty="0" smtClean="0">
                  <a:solidFill>
                    <a:srgbClr val="4FB01F"/>
                  </a:solidFill>
                  <a:latin typeface="Calibri" charset="0"/>
                  <a:ea typeface="Calibri" charset="0"/>
                  <a:cs typeface="Calibri" charset="0"/>
                </a:rPr>
                <a:t>Top-rated</a:t>
              </a:r>
              <a:r>
                <a:rPr lang="en-US" sz="3200" b="0" dirty="0" smtClean="0">
                  <a:solidFill>
                    <a:srgbClr val="4FB01F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and </a:t>
              </a:r>
              <a:r>
                <a:rPr lang="en-US" sz="3200" dirty="0" smtClean="0">
                  <a:solidFill>
                    <a:srgbClr val="EC7226"/>
                  </a:solidFill>
                  <a:latin typeface="Calibri" charset="0"/>
                  <a:ea typeface="Calibri" charset="0"/>
                  <a:cs typeface="Calibri" charset="0"/>
                </a:rPr>
                <a:t>Controversial-rated</a:t>
              </a:r>
              <a:r>
                <a:rPr lang="en-US" sz="3200" b="0" dirty="0" smtClean="0">
                  <a:solidFill>
                    <a:srgbClr val="E47E09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Reddit headlines.</a:t>
              </a:r>
            </a:p>
            <a:p>
              <a:pPr>
                <a:defRPr/>
              </a:pPr>
              <a:endParaRPr lang="en-US" sz="800" b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914400" lvl="1" indent="-457200">
                <a:buFont typeface="Arial" charset="0"/>
                <a:buChar char="•"/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Users draw their own conclusions about how Reddit treated major events over the data collection period.</a:t>
              </a:r>
            </a:p>
            <a:p>
              <a:pPr lvl="2">
                <a:defRPr/>
              </a:pPr>
              <a:r>
                <a:rPr lang="en-US" sz="25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Las Vegas shooting, Net Neutrality debate etc.</a:t>
              </a:r>
              <a:endParaRPr lang="en-US" sz="3200" b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1371600" lvl="2" indent="-457200">
                <a:buFont typeface="Arial" charset="0"/>
                <a:buChar char="•"/>
                <a:defRPr/>
              </a:pPr>
              <a:endParaRPr lang="en-US" sz="1600" b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914400" lvl="1" indent="-457200">
                <a:buFont typeface="Arial" charset="0"/>
                <a:buChar char="•"/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Existing Reddit visualizers</a:t>
              </a:r>
            </a:p>
            <a:p>
              <a:pPr lvl="1">
                <a:defRPr/>
              </a:pPr>
              <a:r>
                <a:rPr lang="en-US" sz="3200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	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do not account for</a:t>
              </a:r>
            </a:p>
            <a:p>
              <a:pPr lvl="1">
                <a:defRPr/>
              </a:pPr>
              <a:r>
                <a:rPr lang="en-US" sz="3200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	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post popularity, instead</a:t>
              </a:r>
            </a:p>
            <a:p>
              <a:pPr lvl="1">
                <a:defRPr/>
              </a:pPr>
              <a:r>
                <a:rPr lang="en-US" sz="3200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   consider all posts.</a:t>
              </a:r>
            </a:p>
            <a:p>
              <a:pPr lvl="1">
                <a:defRPr/>
              </a:pPr>
              <a:r>
                <a:rPr lang="en-US" sz="3200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	</a:t>
              </a:r>
              <a:r>
                <a:rPr lang="en-US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Problem: Statistics are computed from</a:t>
              </a:r>
            </a:p>
            <a:p>
              <a:pPr lvl="1">
                <a:defRPr/>
              </a:pPr>
              <a:r>
                <a:rPr lang="en-US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	content that is not meaningful or </a:t>
              </a:r>
            </a:p>
            <a:p>
              <a:pPr lvl="1">
                <a:defRPr/>
              </a:pPr>
              <a:r>
                <a:rPr lang="en-US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     impactful on Reddit users </a:t>
              </a:r>
              <a:r>
                <a:rPr lang="mr-IN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–</a:t>
              </a:r>
              <a:r>
                <a:rPr lang="en-US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as </a:t>
              </a:r>
            </a:p>
            <a:p>
              <a:pPr lvl="1">
                <a:defRPr/>
              </a:pPr>
              <a:r>
                <a:rPr lang="en-US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	</a:t>
              </a:r>
              <a:r>
                <a:rPr lang="en-US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few as 5% of submitted content </a:t>
              </a:r>
            </a:p>
            <a:p>
              <a:pPr lvl="1">
                <a:defRPr/>
              </a:pPr>
              <a:r>
                <a:rPr lang="en-US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	</a:t>
              </a:r>
              <a:r>
                <a:rPr lang="en-US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actually becomes popular. 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990600" y="3962399"/>
              <a:ext cx="9601200" cy="684656"/>
            </a:xfrm>
            <a:prstGeom prst="rect">
              <a:avLst/>
            </a:prstGeom>
            <a:solidFill>
              <a:srgbClr val="0083E0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  <a:latin typeface="Calibri" charset="0"/>
                  <a:ea typeface="ＭＳ Ｐゴシック" charset="-128"/>
                  <a:cs typeface="ＭＳ Ｐゴシック" charset="-128"/>
                </a:rPr>
                <a:t> 1. Motivation</a:t>
              </a:r>
              <a:endParaRPr lang="en-US" sz="4400" dirty="0">
                <a:solidFill>
                  <a:schemeClr val="bg1"/>
                </a:solidFill>
                <a:latin typeface="Calibri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5126" name="Group 11"/>
          <p:cNvGrpSpPr>
            <a:grpSpLocks/>
          </p:cNvGrpSpPr>
          <p:nvPr>
            <p:custDataLst>
              <p:tags r:id="rId4"/>
            </p:custDataLst>
          </p:nvPr>
        </p:nvGrpSpPr>
        <p:grpSpPr bwMode="auto">
          <a:xfrm>
            <a:off x="705459" y="20091180"/>
            <a:ext cx="11125200" cy="6754652"/>
            <a:chOff x="990600" y="3962400"/>
            <a:chExt cx="9601200" cy="4950865"/>
          </a:xfrm>
        </p:grpSpPr>
        <p:sp>
          <p:nvSpPr>
            <p:cNvPr id="13" name="Rectangle 12"/>
            <p:cNvSpPr/>
            <p:nvPr/>
          </p:nvSpPr>
          <p:spPr>
            <a:xfrm>
              <a:off x="990600" y="4648436"/>
              <a:ext cx="9601200" cy="4264829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2800" dirty="0">
                <a:solidFill>
                  <a:schemeClr val="tx1"/>
                </a:solidFill>
                <a:latin typeface="Calibri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90600" y="3962400"/>
              <a:ext cx="9601200" cy="686036"/>
            </a:xfrm>
            <a:prstGeom prst="rect">
              <a:avLst/>
            </a:prstGeom>
            <a:solidFill>
              <a:srgbClr val="0083E0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r>
                <a:rPr lang="en-US" sz="4000" dirty="0">
                  <a:solidFill>
                    <a:srgbClr val="FFFFFF"/>
                  </a:solidFill>
                  <a:latin typeface="Calibri" charset="0"/>
                  <a:ea typeface="ＭＳ Ｐゴシック" charset="-128"/>
                  <a:cs typeface="ＭＳ Ｐゴシック" charset="-128"/>
                </a:rPr>
                <a:t> </a:t>
              </a:r>
              <a:r>
                <a:rPr lang="en-US" sz="4000" dirty="0" smtClean="0">
                  <a:solidFill>
                    <a:srgbClr val="FFFFFF"/>
                  </a:solidFill>
                  <a:latin typeface="Calibri" charset="0"/>
                  <a:ea typeface="ＭＳ Ｐゴシック" charset="-128"/>
                  <a:cs typeface="ＭＳ Ｐゴシック" charset="-128"/>
                </a:rPr>
                <a:t> 3. Implementation</a:t>
              </a:r>
              <a:endParaRPr lang="en-US" sz="4400" dirty="0">
                <a:solidFill>
                  <a:srgbClr val="FFFFFF"/>
                </a:solidFill>
                <a:latin typeface="Calibri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5127" name="Group 6"/>
          <p:cNvGrpSpPr>
            <a:grpSpLocks/>
          </p:cNvGrpSpPr>
          <p:nvPr>
            <p:custDataLst>
              <p:tags r:id="rId5"/>
            </p:custDataLst>
          </p:nvPr>
        </p:nvGrpSpPr>
        <p:grpSpPr bwMode="auto">
          <a:xfrm>
            <a:off x="24087435" y="3919580"/>
            <a:ext cx="11832654" cy="14097310"/>
            <a:chOff x="990600" y="3962400"/>
            <a:chExt cx="9601200" cy="4332485"/>
          </a:xfrm>
        </p:grpSpPr>
        <p:sp>
          <p:nvSpPr>
            <p:cNvPr id="193" name="Rectangle 192"/>
            <p:cNvSpPr/>
            <p:nvPr/>
          </p:nvSpPr>
          <p:spPr>
            <a:xfrm>
              <a:off x="990600" y="4240860"/>
              <a:ext cx="9601200" cy="405402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/>
            <a:lstStyle/>
            <a:p>
              <a:pPr marL="1200150" lvl="1" indent="-742950">
                <a:buFont typeface="Wingdings" pitchFamily="2" charset="2"/>
                <a:buChar char="§"/>
                <a:defRPr/>
              </a:pPr>
              <a:endParaRPr lang="en-US" sz="2800" dirty="0" smtClean="0">
                <a:solidFill>
                  <a:schemeClr val="tx1"/>
                </a:solidFill>
                <a:latin typeface="Calibri" pitchFamily="34" charset="0"/>
              </a:endParaRPr>
            </a:p>
            <a:p>
              <a:pPr marL="1200150" lvl="1" indent="-742950">
                <a:buFont typeface="Wingdings" pitchFamily="2" charset="2"/>
                <a:buChar char="§"/>
                <a:defRPr/>
              </a:pPr>
              <a:endParaRPr lang="en-US" sz="2800" dirty="0" smtClean="0">
                <a:solidFill>
                  <a:schemeClr val="tx1"/>
                </a:solidFill>
                <a:latin typeface="Calibri" pitchFamily="34" charset="0"/>
              </a:endParaRPr>
            </a:p>
            <a:p>
              <a:pPr marL="1200150" lvl="1" indent="-742950">
                <a:buFont typeface="Wingdings" pitchFamily="2" charset="2"/>
                <a:buChar char="§"/>
                <a:defRPr/>
              </a:pPr>
              <a:endParaRPr lang="en-US" sz="2800" dirty="0" smtClean="0">
                <a:solidFill>
                  <a:schemeClr val="tx1"/>
                </a:solidFill>
                <a:latin typeface="Calibri" pitchFamily="34" charset="0"/>
              </a:endParaRPr>
            </a:p>
            <a:p>
              <a:pPr marL="1200150" lvl="1" indent="-742950">
                <a:buFont typeface="Wingdings" pitchFamily="2" charset="2"/>
                <a:buChar char="§"/>
                <a:defRPr/>
              </a:pPr>
              <a:endParaRPr lang="en-US" sz="2800" dirty="0" smtClean="0">
                <a:solidFill>
                  <a:schemeClr val="tx1"/>
                </a:solidFill>
                <a:latin typeface="Calibri" pitchFamily="34" charset="0"/>
              </a:endParaRPr>
            </a:p>
            <a:p>
              <a:pPr marL="1200150" lvl="1" indent="-742950">
                <a:buFont typeface="Wingdings" pitchFamily="2" charset="2"/>
                <a:buChar char="§"/>
                <a:defRPr/>
              </a:pPr>
              <a:endParaRPr lang="en-US" sz="2800" dirty="0" smtClean="0">
                <a:solidFill>
                  <a:schemeClr val="tx1"/>
                </a:solidFill>
                <a:latin typeface="Calibri" pitchFamily="34" charset="0"/>
              </a:endParaRPr>
            </a:p>
            <a:p>
              <a:pPr marL="1200150" lvl="1" indent="-742950">
                <a:buFont typeface="Wingdings" pitchFamily="2" charset="2"/>
                <a:buChar char="§"/>
                <a:defRPr/>
              </a:pPr>
              <a:endParaRPr lang="en-US" sz="2800" dirty="0" smtClean="0">
                <a:solidFill>
                  <a:schemeClr val="tx1"/>
                </a:solidFill>
                <a:latin typeface="Calibri" pitchFamily="34" charset="0"/>
              </a:endParaRPr>
            </a:p>
            <a:p>
              <a:pPr marL="742950" indent="-742950">
                <a:defRPr/>
              </a:pPr>
              <a:endParaRPr lang="en-US" sz="3600" dirty="0">
                <a:solidFill>
                  <a:schemeClr val="tx1"/>
                </a:solidFill>
                <a:latin typeface="Calibri" pitchFamily="34" charset="0"/>
              </a:endParaRPr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990600" y="3962400"/>
              <a:ext cx="9601200" cy="290437"/>
            </a:xfrm>
            <a:prstGeom prst="rect">
              <a:avLst/>
            </a:prstGeom>
            <a:solidFill>
              <a:srgbClr val="0083E0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r>
                <a:rPr lang="en-US" sz="4400" dirty="0" smtClean="0">
                  <a:solidFill>
                    <a:srgbClr val="FFFFFF"/>
                  </a:solidFill>
                  <a:latin typeface="Calibri" charset="0"/>
                  <a:ea typeface="ＭＳ Ｐゴシック" charset="-128"/>
                  <a:cs typeface="ＭＳ Ｐゴシック" charset="-128"/>
                </a:rPr>
                <a:t> 5. Findings</a:t>
              </a:r>
              <a:endParaRPr lang="en-US" sz="4400" dirty="0">
                <a:solidFill>
                  <a:srgbClr val="FFFFFF"/>
                </a:solidFill>
                <a:latin typeface="Calibri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5129" name="Group 24"/>
          <p:cNvGrpSpPr>
            <a:grpSpLocks/>
          </p:cNvGrpSpPr>
          <p:nvPr>
            <p:custDataLst>
              <p:tags r:id="rId6"/>
            </p:custDataLst>
          </p:nvPr>
        </p:nvGrpSpPr>
        <p:grpSpPr bwMode="auto">
          <a:xfrm>
            <a:off x="24085231" y="18196544"/>
            <a:ext cx="11756454" cy="3585887"/>
            <a:chOff x="990600" y="3690098"/>
            <a:chExt cx="9601201" cy="3827542"/>
          </a:xfrm>
        </p:grpSpPr>
        <p:sp>
          <p:nvSpPr>
            <p:cNvPr id="258" name="Rectangle 257"/>
            <p:cNvSpPr/>
            <p:nvPr/>
          </p:nvSpPr>
          <p:spPr>
            <a:xfrm>
              <a:off x="990600" y="4589266"/>
              <a:ext cx="9601201" cy="292837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>
              <a:prstTxWarp prst="textNoShape">
                <a:avLst/>
              </a:prstTxWarp>
            </a:bodyPr>
            <a:lstStyle/>
            <a:p>
              <a:endParaRPr lang="en-US" sz="900" b="0" dirty="0" smtClean="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  <a:sym typeface="Wingdings" charset="2"/>
              </a:endParaRPr>
            </a:p>
            <a:p>
              <a:pPr marL="457200" indent="-457200">
                <a:buFont typeface="Arial" charset="0"/>
                <a:buChar char="•"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  <a:sym typeface="Wingdings" charset="2"/>
                </a:rPr>
                <a:t>Effectiveness of analysis tool:</a:t>
              </a:r>
            </a:p>
            <a:p>
              <a:pPr marL="914400" lvl="1" indent="-457200">
                <a:buFont typeface="Arial" charset="0"/>
                <a:buChar char="•"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  <a:sym typeface="Wingdings" charset="2"/>
                </a:rPr>
                <a:t>4/5 users drew the same conclusions I did for Las Vegas Event</a:t>
              </a:r>
            </a:p>
            <a:p>
              <a:pPr marL="914400" lvl="1" indent="-457200">
                <a:buFont typeface="Arial" charset="0"/>
                <a:buChar char="•"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  <a:sym typeface="Wingdings" charset="2"/>
                </a:rPr>
                <a:t>5/5 users drew the same conclusions I did for the WPA2 event</a:t>
              </a:r>
            </a:p>
            <a:p>
              <a:pPr marL="457200" indent="-457200">
                <a:buFont typeface="Arial" charset="0"/>
                <a:buChar char="•"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  <a:sym typeface="Wingdings" charset="2"/>
                </a:rPr>
                <a:t>Usability issues were mostly concerned with learnability (easily resolved) and limitations of the sentiment analysis tools. </a:t>
              </a:r>
              <a:endParaRPr lang="en-US" sz="3200" b="0" dirty="0" smtClean="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  <a:sym typeface="Wingdings" charset="2"/>
              </a:endParaRPr>
            </a:p>
            <a:p>
              <a:pPr lvl="1"/>
              <a:endParaRPr lang="en-US" sz="3200" b="0" dirty="0" smtClean="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  <a:sym typeface="Wingdings" charset="2"/>
              </a:endParaRPr>
            </a:p>
            <a:p>
              <a:pPr marL="742950" indent="-742950">
                <a:buFont typeface="Wingdings" charset="2"/>
                <a:buChar char="§"/>
              </a:pPr>
              <a:endParaRPr lang="en-US" sz="3200" b="0" dirty="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  <a:sym typeface="Wingdings" charset="2"/>
              </a:endParaRPr>
            </a:p>
            <a:p>
              <a:pPr marL="742950" indent="-742950">
                <a:buFont typeface="Wingdings" charset="2"/>
                <a:buChar char="§"/>
              </a:pPr>
              <a:endParaRPr lang="en-US" sz="3200" b="0" dirty="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  <a:sym typeface="Wingdings" charset="2"/>
              </a:endParaRPr>
            </a:p>
            <a:p>
              <a:pPr marL="742950" indent="-742950">
                <a:buFont typeface="Wingdings" charset="2"/>
                <a:buChar char="§"/>
              </a:pPr>
              <a:endParaRPr lang="en-US" sz="3200" b="0" dirty="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  <a:sym typeface="Wingdings" charset="2"/>
              </a:endParaRPr>
            </a:p>
            <a:p>
              <a:pPr marL="742950" indent="-742950">
                <a:buFont typeface="Wingdings" charset="2"/>
                <a:buChar char="§"/>
              </a:pPr>
              <a:endParaRPr lang="en-US" sz="3200" b="0" dirty="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  <a:sym typeface="Wingdings" charset="2"/>
              </a:endParaRPr>
            </a:p>
            <a:p>
              <a:pPr marL="742950" indent="-742950">
                <a:buFont typeface="Wingdings" charset="2"/>
                <a:buChar char="§"/>
              </a:pPr>
              <a:endParaRPr lang="en-US" sz="3200" b="0" dirty="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  <a:sym typeface="Wingdings" charset="2"/>
              </a:endParaRPr>
            </a:p>
            <a:p>
              <a:pPr marL="742950" indent="-742950">
                <a:buFont typeface="Wingdings" charset="2"/>
                <a:buChar char="§"/>
              </a:pPr>
              <a:endParaRPr lang="en-US" sz="3200" b="0" dirty="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  <a:sym typeface="Wingdings" charset="2"/>
              </a:endParaRPr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990600" y="3690098"/>
              <a:ext cx="9601201" cy="1028579"/>
            </a:xfrm>
            <a:prstGeom prst="rect">
              <a:avLst/>
            </a:prstGeom>
            <a:solidFill>
              <a:srgbClr val="0083E0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r>
                <a:rPr lang="en-US" sz="4000" dirty="0" smtClean="0">
                  <a:solidFill>
                    <a:srgbClr val="FFFFFF"/>
                  </a:solidFill>
                  <a:latin typeface="Calibri" charset="0"/>
                  <a:ea typeface="ＭＳ Ｐゴシック" charset="-128"/>
                  <a:cs typeface="ＭＳ Ｐゴシック" charset="-128"/>
                </a:rPr>
                <a:t> 6. Usability Evaluation</a:t>
              </a:r>
              <a:endParaRPr lang="en-US" sz="4400" dirty="0">
                <a:solidFill>
                  <a:srgbClr val="FFFFFF"/>
                </a:solidFill>
                <a:latin typeface="Calibri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5161" name="Group 22"/>
          <p:cNvGrpSpPr>
            <a:grpSpLocks/>
          </p:cNvGrpSpPr>
          <p:nvPr/>
        </p:nvGrpSpPr>
        <p:grpSpPr bwMode="auto">
          <a:xfrm>
            <a:off x="12242896" y="15464678"/>
            <a:ext cx="11486640" cy="4354796"/>
            <a:chOff x="685800" y="18623250"/>
            <a:chExt cx="10744055" cy="4118366"/>
          </a:xfrm>
        </p:grpSpPr>
        <p:grpSp>
          <p:nvGrpSpPr>
            <p:cNvPr id="5210" name="Group 14"/>
            <p:cNvGrpSpPr>
              <a:grpSpLocks/>
            </p:cNvGrpSpPr>
            <p:nvPr>
              <p:custDataLst>
                <p:tags r:id="rId11"/>
              </p:custDataLst>
            </p:nvPr>
          </p:nvGrpSpPr>
          <p:grpSpPr bwMode="auto">
            <a:xfrm>
              <a:off x="685800" y="18623250"/>
              <a:ext cx="10744055" cy="4118366"/>
              <a:chOff x="990600" y="4303101"/>
              <a:chExt cx="9601071" cy="2310983"/>
            </a:xfrm>
          </p:grpSpPr>
          <p:sp>
            <p:nvSpPr>
              <p:cNvPr id="16" name="Rectangle 15"/>
              <p:cNvSpPr/>
              <p:nvPr/>
            </p:nvSpPr>
            <p:spPr>
              <a:xfrm>
                <a:off x="990600" y="4785899"/>
                <a:ext cx="9601071" cy="18281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83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t"/>
              <a:lstStyle/>
              <a:p>
                <a:pPr marL="457200" indent="-457200">
                  <a:buFont typeface="Arial" charset="0"/>
                  <a:buChar char="•"/>
                  <a:defRPr/>
                </a:pPr>
                <a:endParaRPr lang="en-US" sz="800" b="0" dirty="0" smtClean="0">
                  <a:solidFill>
                    <a:schemeClr val="tx1"/>
                  </a:solidFill>
                  <a:latin typeface="Calibri" pitchFamily="34" charset="0"/>
                </a:endParaRPr>
              </a:p>
              <a:p>
                <a:pPr marL="457200" indent="-457200">
                  <a:buFont typeface="Arial" charset="0"/>
                  <a:buChar char="•"/>
                  <a:defRPr/>
                </a:pPr>
                <a:r>
                  <a:rPr lang="en-US" sz="3200" b="0" dirty="0" smtClean="0">
                    <a:solidFill>
                      <a:schemeClr val="tx1"/>
                    </a:solidFill>
                    <a:latin typeface="Calibri" pitchFamily="34" charset="0"/>
                  </a:rPr>
                  <a:t>Indico.io Text Analysis Service’s API had limited accuracy</a:t>
                </a:r>
              </a:p>
              <a:p>
                <a:pPr marL="914400" lvl="1" indent="-457200">
                  <a:buFont typeface="Arial" charset="0"/>
                  <a:buChar char="•"/>
                  <a:defRPr/>
                </a:pPr>
                <a:r>
                  <a:rPr lang="en-US" sz="3200" b="0" dirty="0" smtClean="0">
                    <a:solidFill>
                      <a:schemeClr val="tx1"/>
                    </a:solidFill>
                    <a:latin typeface="Calibri" pitchFamily="34" charset="0"/>
                  </a:rPr>
                  <a:t>Negative operators: “I don’t care for Trump.” scores more highly on conservative leaning than liberal leaning.</a:t>
                </a:r>
              </a:p>
              <a:p>
                <a:pPr marL="457200" indent="-457200">
                  <a:buFont typeface="Arial" charset="0"/>
                  <a:buChar char="•"/>
                  <a:defRPr/>
                </a:pPr>
                <a:r>
                  <a:rPr lang="en-US" sz="3200" b="0" dirty="0" smtClean="0">
                    <a:solidFill>
                      <a:schemeClr val="tx1"/>
                    </a:solidFill>
                    <a:latin typeface="Calibri" pitchFamily="34" charset="0"/>
                  </a:rPr>
                  <a:t>Somewhat better at detecting liberal/conservative people and topics, rather than liberal-conservative leanings</a:t>
                </a:r>
              </a:p>
              <a:p>
                <a:pPr marL="457200" indent="-457200">
                  <a:buFont typeface="Arial" charset="0"/>
                  <a:buChar char="•"/>
                  <a:defRPr/>
                </a:pPr>
                <a:r>
                  <a:rPr lang="en-US" sz="3200" b="0" dirty="0" smtClean="0">
                    <a:solidFill>
                      <a:schemeClr val="tx1"/>
                    </a:solidFill>
                    <a:latin typeface="Calibri" pitchFamily="34" charset="0"/>
                  </a:rPr>
                  <a:t>Machine learning has lots of room for improvement!</a:t>
                </a:r>
              </a:p>
              <a:p>
                <a:pPr marL="457200" indent="-457200">
                  <a:buFont typeface="Arial" charset="0"/>
                  <a:buChar char="•"/>
                  <a:defRPr/>
                </a:pPr>
                <a:endParaRPr lang="en-US" sz="3200" b="0" dirty="0">
                  <a:solidFill>
                    <a:schemeClr val="tx1"/>
                  </a:solidFill>
                  <a:latin typeface="Calibri" pitchFamily="34" charset="0"/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990600" y="4303101"/>
                <a:ext cx="9601070" cy="482798"/>
              </a:xfrm>
              <a:prstGeom prst="rect">
                <a:avLst/>
              </a:prstGeom>
              <a:solidFill>
                <a:srgbClr val="0083E0"/>
              </a:solidFill>
              <a:ln>
                <a:solidFill>
                  <a:srgbClr val="0083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>
                <a:prstTxWarp prst="textNoShape">
                  <a:avLst/>
                </a:prstTxWarp>
              </a:bodyPr>
              <a:lstStyle/>
              <a:p>
                <a:r>
                  <a:rPr lang="en-US" sz="4000" dirty="0">
                    <a:solidFill>
                      <a:srgbClr val="FFFFFF"/>
                    </a:solidFill>
                    <a:latin typeface="Calibri" charset="0"/>
                    <a:ea typeface="ＭＳ Ｐゴシック" charset="-128"/>
                    <a:cs typeface="ＭＳ Ｐゴシック" charset="-128"/>
                  </a:rPr>
                  <a:t> </a:t>
                </a:r>
                <a:r>
                  <a:rPr lang="en-US" sz="4000" dirty="0" smtClean="0">
                    <a:solidFill>
                      <a:srgbClr val="FFFFFF"/>
                    </a:solidFill>
                    <a:latin typeface="Calibri" charset="0"/>
                    <a:ea typeface="ＭＳ Ｐゴシック" charset="-128"/>
                    <a:cs typeface="ＭＳ Ｐゴシック" charset="-128"/>
                  </a:rPr>
                  <a:t>4c. Political </a:t>
                </a:r>
                <a:r>
                  <a:rPr lang="en-US" sz="4000" dirty="0" smtClean="0">
                    <a:solidFill>
                      <a:srgbClr val="FFFFFF"/>
                    </a:solidFill>
                    <a:latin typeface="Calibri" charset="0"/>
                    <a:ea typeface="ＭＳ Ｐゴシック" charset="-128"/>
                    <a:cs typeface="ＭＳ Ｐゴシック" charset="-128"/>
                  </a:rPr>
                  <a:t>Sentiment</a:t>
                </a:r>
                <a:r>
                  <a:rPr lang="en-US" sz="4000" dirty="0" smtClean="0">
                    <a:solidFill>
                      <a:srgbClr val="FFFFFF"/>
                    </a:solidFill>
                    <a:latin typeface="Calibri" charset="0"/>
                    <a:ea typeface="ＭＳ Ｐゴシック" charset="-128"/>
                    <a:cs typeface="ＭＳ Ｐゴシック" charset="-128"/>
                  </a:rPr>
                  <a:t> </a:t>
                </a:r>
                <a:r>
                  <a:rPr lang="en-US" sz="4000" dirty="0" smtClean="0">
                    <a:solidFill>
                      <a:srgbClr val="FFFFFF"/>
                    </a:solidFill>
                    <a:latin typeface="Calibri" charset="0"/>
                    <a:ea typeface="ＭＳ Ｐゴシック" charset="-128"/>
                    <a:cs typeface="ＭＳ Ｐゴシック" charset="-128"/>
                  </a:rPr>
                  <a:t>Analysis and Shortcomings</a:t>
                </a:r>
                <a:endParaRPr lang="en-US" sz="4400" dirty="0">
                  <a:solidFill>
                    <a:srgbClr val="FFFFFF"/>
                  </a:solidFill>
                  <a:latin typeface="Calibri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842455" y="19483636"/>
              <a:ext cx="10340001" cy="5741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9688">
                <a:defRPr/>
              </a:pPr>
              <a:endParaRPr lang="en-US" sz="3200" dirty="0">
                <a:latin typeface="Calibri"/>
                <a:ea typeface="ＭＳ Ｐゴシック" charset="0"/>
                <a:cs typeface="Calibri"/>
                <a:sym typeface="Franklin Gothic Medium" charset="0"/>
              </a:endParaRPr>
            </a:p>
          </p:txBody>
        </p:sp>
      </p:grpSp>
      <p:sp>
        <p:nvSpPr>
          <p:cNvPr id="262" name="Rectangle 261"/>
          <p:cNvSpPr/>
          <p:nvPr/>
        </p:nvSpPr>
        <p:spPr bwMode="auto">
          <a:xfrm>
            <a:off x="12268201" y="4825649"/>
            <a:ext cx="11408344" cy="5451422"/>
          </a:xfrm>
          <a:prstGeom prst="rect">
            <a:avLst/>
          </a:prstGeom>
          <a:solidFill>
            <a:schemeClr val="bg1"/>
          </a:solidFill>
          <a:ln>
            <a:solidFill>
              <a:srgbClr val="0083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endParaRPr lang="en-US" sz="3600" dirty="0">
              <a:solidFill>
                <a:schemeClr val="tx1"/>
              </a:solidFill>
              <a:latin typeface="Calibri" charset="0"/>
              <a:ea typeface="ＭＳ Ｐゴシック" charset="-128"/>
              <a:cs typeface="ＭＳ Ｐゴシック" charset="-128"/>
            </a:endParaRPr>
          </a:p>
          <a:p>
            <a:pPr>
              <a:buFont typeface="Wingdings" charset="2"/>
              <a:buChar char="§"/>
            </a:pPr>
            <a:endParaRPr lang="en-US" sz="3600" dirty="0">
              <a:solidFill>
                <a:schemeClr val="tx1"/>
              </a:solidFill>
              <a:latin typeface="Calibri" charset="0"/>
              <a:ea typeface="ＭＳ Ｐゴシック" charset="-128"/>
              <a:cs typeface="ＭＳ Ｐゴシック" charset="-128"/>
            </a:endParaRPr>
          </a:p>
          <a:p>
            <a:pPr marL="1200150" lvl="1" indent="-742950">
              <a:buFont typeface="Arial" charset="0"/>
              <a:buChar char="•"/>
            </a:pPr>
            <a:endParaRPr lang="en-US" sz="2800" dirty="0">
              <a:solidFill>
                <a:schemeClr val="tx1"/>
              </a:solidFill>
              <a:latin typeface="Calibri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4" name="Rectangle 263"/>
          <p:cNvSpPr/>
          <p:nvPr/>
        </p:nvSpPr>
        <p:spPr bwMode="auto">
          <a:xfrm>
            <a:off x="12274169" y="3919581"/>
            <a:ext cx="11402376" cy="934758"/>
          </a:xfrm>
          <a:prstGeom prst="rect">
            <a:avLst/>
          </a:prstGeom>
          <a:solidFill>
            <a:srgbClr val="0083E0"/>
          </a:solidFill>
          <a:ln>
            <a:solidFill>
              <a:srgbClr val="0083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Calibri" charset="0"/>
                <a:ea typeface="ＭＳ Ｐゴシック" charset="-128"/>
                <a:cs typeface="ＭＳ Ｐゴシック" charset="-128"/>
              </a:rPr>
              <a:t>  4a. Topic Modeling</a:t>
            </a:r>
            <a:endParaRPr lang="en-US" sz="4400" dirty="0">
              <a:solidFill>
                <a:srgbClr val="FFFFFF"/>
              </a:solidFill>
              <a:latin typeface="Calibri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168" name="Rectangle 191"/>
          <p:cNvSpPr>
            <a:spLocks noChangeArrowheads="1"/>
          </p:cNvSpPr>
          <p:nvPr/>
        </p:nvSpPr>
        <p:spPr bwMode="auto">
          <a:xfrm>
            <a:off x="20852185" y="8841896"/>
            <a:ext cx="3424342" cy="5933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3200" dirty="0">
              <a:latin typeface="Calibri" charset="0"/>
            </a:endParaRPr>
          </a:p>
        </p:txBody>
      </p:sp>
      <p:grpSp>
        <p:nvGrpSpPr>
          <p:cNvPr id="108" name="Group 6"/>
          <p:cNvGrpSpPr>
            <a:grpSpLocks/>
          </p:cNvGrpSpPr>
          <p:nvPr>
            <p:custDataLst>
              <p:tags r:id="rId7"/>
            </p:custDataLst>
          </p:nvPr>
        </p:nvGrpSpPr>
        <p:grpSpPr bwMode="auto">
          <a:xfrm>
            <a:off x="667359" y="12691249"/>
            <a:ext cx="11201400" cy="7172247"/>
            <a:chOff x="990600" y="3962400"/>
            <a:chExt cx="9601200" cy="5567708"/>
          </a:xfrm>
        </p:grpSpPr>
        <p:sp>
          <p:nvSpPr>
            <p:cNvPr id="112" name="Rectangle 111"/>
            <p:cNvSpPr/>
            <p:nvPr/>
          </p:nvSpPr>
          <p:spPr>
            <a:xfrm>
              <a:off x="990600" y="4647984"/>
              <a:ext cx="9601200" cy="488212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/>
            <a:lstStyle/>
            <a:p>
              <a:pPr lvl="1">
                <a:defRPr/>
              </a:pPr>
              <a:endParaRPr lang="en-US" sz="900" b="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  Analyze </a:t>
              </a:r>
              <a:r>
                <a:rPr lang="en-US" sz="3200" dirty="0">
                  <a:solidFill>
                    <a:srgbClr val="4FB01F"/>
                  </a:solidFill>
                  <a:latin typeface="Calibri" charset="0"/>
                  <a:ea typeface="Calibri" charset="0"/>
                  <a:cs typeface="Calibri" charset="0"/>
                </a:rPr>
                <a:t>Top-rated</a:t>
              </a:r>
              <a:r>
                <a:rPr lang="en-US" sz="3200" b="0" dirty="0">
                  <a:solidFill>
                    <a:srgbClr val="4FB01F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sz="3200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and </a:t>
              </a:r>
              <a:r>
                <a:rPr lang="en-US" sz="3200" dirty="0">
                  <a:solidFill>
                    <a:srgbClr val="EC7226"/>
                  </a:solidFill>
                  <a:latin typeface="Calibri" charset="0"/>
                  <a:ea typeface="Calibri" charset="0"/>
                  <a:cs typeface="Calibri" charset="0"/>
                </a:rPr>
                <a:t>Controversial-rated</a:t>
              </a:r>
              <a:r>
                <a:rPr lang="en-US" sz="3200" b="0" dirty="0">
                  <a:solidFill>
                    <a:srgbClr val="E47E09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sz="3200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Reddit 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headlines via:</a:t>
              </a:r>
            </a:p>
            <a:p>
              <a:pPr marL="914400" lvl="1" indent="-457200">
                <a:buFont typeface="Arial" charset="0"/>
                <a:buChar char="•"/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topic modeling</a:t>
              </a:r>
            </a:p>
            <a:p>
              <a:pPr marL="914400" lvl="1" indent="-457200">
                <a:buFont typeface="Arial" charset="0"/>
                <a:buChar char="•"/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positive-negative sentiment analysis</a:t>
              </a:r>
            </a:p>
            <a:p>
              <a:pPr marL="914400" lvl="1" indent="-457200">
                <a:buFont typeface="Arial" charset="0"/>
                <a:buChar char="•"/>
                <a:defRPr/>
              </a:pPr>
              <a:r>
                <a:rPr lang="en-US" sz="3200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p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olitical 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sentiment analysis</a:t>
              </a:r>
              <a:endParaRPr lang="en-US" sz="3200" b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 marL="914400" lvl="1" indent="-457200">
                <a:buFont typeface="Arial" charset="0"/>
                <a:buChar char="•"/>
                <a:defRPr/>
              </a:pPr>
              <a:r>
                <a:rPr lang="en-US" sz="3200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c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ontent source breakdown</a:t>
              </a:r>
            </a:p>
            <a:p>
              <a:pPr marL="914400" lvl="1" indent="-457200">
                <a:buFont typeface="Arial" charset="0"/>
                <a:buChar char="•"/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keyword frequency</a:t>
              </a:r>
            </a:p>
            <a:p>
              <a:pPr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 </a:t>
              </a:r>
            </a:p>
            <a:p>
              <a:pPr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sz="3200" b="0" i="1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sz="3200" b="0" i="1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Subreddits</a:t>
              </a:r>
              <a:r>
                <a:rPr lang="en-US" sz="3200" b="0" i="1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used: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r/politics, r/news, r/worldnews, r/technology</a:t>
              </a:r>
            </a:p>
            <a:p>
              <a:pPr>
                <a:defRPr/>
              </a:pPr>
              <a:r>
                <a:rPr lang="en-US" sz="3200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sz="3200" b="0" i="1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Data collection period: 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October 1</a:t>
              </a:r>
              <a:r>
                <a:rPr lang="en-US" sz="3200" b="0" baseline="3000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st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2017 to November 18</a:t>
              </a:r>
              <a:r>
                <a:rPr lang="en-US" sz="3200" b="0" baseline="3000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th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2017.</a:t>
              </a:r>
            </a:p>
            <a:p>
              <a:pPr>
                <a:defRPr/>
              </a:pPr>
              <a:endParaRPr lang="en-US" sz="1000" b="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endParaRPr>
            </a:p>
            <a:p>
              <a:pPr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 Observe patterns between analysis measures and indicators of</a:t>
              </a:r>
            </a:p>
            <a:p>
              <a:pPr>
                <a:defRPr/>
              </a:pPr>
              <a:r>
                <a:rPr lang="en-US" sz="3200" b="0" dirty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content popularity (“top” or “controversial”, post score, number</a:t>
              </a:r>
            </a:p>
            <a:p>
              <a:pPr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</a:rPr>
                <a:t>  of comments)</a:t>
              </a:r>
              <a:endParaRPr lang="en-US" sz="3200" b="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990600" y="3962400"/>
              <a:ext cx="9601200" cy="685584"/>
            </a:xfrm>
            <a:prstGeom prst="rect">
              <a:avLst/>
            </a:prstGeom>
            <a:solidFill>
              <a:srgbClr val="0083E0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r>
                <a:rPr lang="en-US" sz="4000" dirty="0" smtClean="0">
                  <a:solidFill>
                    <a:srgbClr val="FFFFFF"/>
                  </a:solidFill>
                  <a:latin typeface="Calibri" charset="0"/>
                  <a:ea typeface="ＭＳ Ｐゴシック" charset="-128"/>
                  <a:cs typeface="ＭＳ Ｐゴシック" charset="-128"/>
                </a:rPr>
                <a:t> 2. Approach</a:t>
              </a:r>
              <a:endParaRPr lang="en-US" sz="4400" dirty="0">
                <a:solidFill>
                  <a:srgbClr val="FFFFFF"/>
                </a:solidFill>
                <a:latin typeface="Calibri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114" name="Group 24"/>
          <p:cNvGrpSpPr>
            <a:grpSpLocks/>
          </p:cNvGrpSpPr>
          <p:nvPr>
            <p:custDataLst>
              <p:tags r:id="rId8"/>
            </p:custDataLst>
          </p:nvPr>
        </p:nvGrpSpPr>
        <p:grpSpPr bwMode="auto">
          <a:xfrm>
            <a:off x="12212225" y="20091177"/>
            <a:ext cx="11517310" cy="6754655"/>
            <a:chOff x="990600" y="3962400"/>
            <a:chExt cx="9601201" cy="4185641"/>
          </a:xfrm>
        </p:grpSpPr>
        <p:sp>
          <p:nvSpPr>
            <p:cNvPr id="115" name="Rectangle 114"/>
            <p:cNvSpPr/>
            <p:nvPr/>
          </p:nvSpPr>
          <p:spPr>
            <a:xfrm>
              <a:off x="990600" y="4576921"/>
              <a:ext cx="9601201" cy="357112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/>
            <a:lstStyle/>
            <a:p>
              <a:pPr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ea typeface="Calibri" charset="0"/>
                  <a:cs typeface="Calibri" charset="0"/>
                  <a:sym typeface="Wingdings" charset="2"/>
                </a:rPr>
                <a:t> </a:t>
              </a:r>
            </a:p>
            <a:p>
              <a:pPr marL="742950" indent="-742950">
                <a:buFont typeface="Wingdings" charset="2"/>
                <a:buChar char="§"/>
                <a:defRPr/>
              </a:pPr>
              <a:endParaRPr lang="en-US" sz="2600" b="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Wingdings" charset="2"/>
              </a:endParaRP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90600" y="3962400"/>
              <a:ext cx="9601201" cy="614519"/>
            </a:xfrm>
            <a:prstGeom prst="rect">
              <a:avLst/>
            </a:prstGeom>
            <a:solidFill>
              <a:srgbClr val="0083E0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r>
                <a:rPr lang="en-US" sz="4000" dirty="0" smtClean="0">
                  <a:solidFill>
                    <a:srgbClr val="FFFFFF"/>
                  </a:solidFill>
                  <a:latin typeface="Calibri" charset="0"/>
                  <a:ea typeface="ＭＳ Ｐゴシック" charset="-128"/>
                  <a:cs typeface="ＭＳ Ｐゴシック" charset="-128"/>
                </a:rPr>
                <a:t>  4d. Other Analysis Measures</a:t>
              </a:r>
              <a:endParaRPr lang="en-US" sz="4400" dirty="0">
                <a:solidFill>
                  <a:srgbClr val="FFFFFF"/>
                </a:solidFill>
                <a:latin typeface="Calibri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120" name="Group 24"/>
          <p:cNvGrpSpPr>
            <a:grpSpLocks/>
          </p:cNvGrpSpPr>
          <p:nvPr>
            <p:custDataLst>
              <p:tags r:id="rId9"/>
            </p:custDataLst>
          </p:nvPr>
        </p:nvGrpSpPr>
        <p:grpSpPr bwMode="auto">
          <a:xfrm>
            <a:off x="24057546" y="22058238"/>
            <a:ext cx="11838094" cy="4787595"/>
            <a:chOff x="990600" y="3515590"/>
            <a:chExt cx="9601201" cy="5310507"/>
          </a:xfrm>
        </p:grpSpPr>
        <p:sp>
          <p:nvSpPr>
            <p:cNvPr id="121" name="Rectangle 120"/>
            <p:cNvSpPr/>
            <p:nvPr/>
          </p:nvSpPr>
          <p:spPr>
            <a:xfrm>
              <a:off x="990600" y="4649274"/>
              <a:ext cx="9601201" cy="417682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/>
            <a:lstStyle/>
            <a:p>
              <a:pPr marL="457200" indent="-457200">
                <a:buFont typeface="Arial" charset="0"/>
                <a:buChar char="•"/>
                <a:defRPr/>
              </a:pPr>
              <a:endParaRPr lang="en-US" sz="800" b="0" dirty="0" smtClean="0">
                <a:solidFill>
                  <a:schemeClr val="tx1"/>
                </a:solidFill>
                <a:latin typeface="Calibri" charset="0"/>
                <a:sym typeface="Wingdings" charset="2"/>
              </a:endParaRPr>
            </a:p>
            <a:p>
              <a:pPr marL="457200" indent="-457200">
                <a:buFont typeface="Arial" charset="0"/>
                <a:buChar char="•"/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sym typeface="Wingdings" charset="2"/>
                </a:rPr>
                <a:t>Topic model and keyword frequency visuals were most informative</a:t>
              </a:r>
            </a:p>
            <a:p>
              <a:pPr marL="457200" indent="-457200">
                <a:buFont typeface="Arial" charset="0"/>
                <a:buChar char="•"/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sym typeface="Wingdings" charset="2"/>
                </a:rPr>
                <a:t>Machine learning still has room to go for sentiment analysis</a:t>
              </a:r>
            </a:p>
            <a:p>
              <a:pPr marL="457200" indent="-457200">
                <a:buFont typeface="Arial" charset="0"/>
                <a:buChar char="•"/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sym typeface="Wingdings" charset="2"/>
                </a:rPr>
                <a:t>Implications:</a:t>
              </a:r>
            </a:p>
            <a:p>
              <a:pPr marL="914400" lvl="1" indent="-457200">
                <a:buFont typeface="Arial" charset="0"/>
                <a:buChar char="•"/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sym typeface="Wingdings" charset="2"/>
                </a:rPr>
                <a:t>For known controversial topics, Reddit moderators can intervene and promote healthy discussion</a:t>
              </a:r>
            </a:p>
            <a:p>
              <a:pPr marL="457200" indent="-457200">
                <a:buFont typeface="Arial" charset="0"/>
                <a:buChar char="•"/>
                <a:defRPr/>
              </a:pP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sym typeface="Wingdings" charset="2"/>
                </a:rPr>
                <a:t>Future Work: Combine multiple analysis forms in the same visual, create improved sentiment classifiers, explore more </a:t>
              </a:r>
              <a:r>
                <a:rPr lang="en-US" sz="3200" b="0" smtClean="0">
                  <a:solidFill>
                    <a:schemeClr val="tx1"/>
                  </a:solidFill>
                  <a:latin typeface="Calibri" charset="0"/>
                  <a:sym typeface="Wingdings" charset="2"/>
                </a:rPr>
                <a:t>subreddits</a:t>
              </a:r>
              <a:r>
                <a:rPr lang="en-US" sz="3200" b="0" dirty="0" smtClean="0">
                  <a:solidFill>
                    <a:schemeClr val="tx1"/>
                  </a:solidFill>
                  <a:latin typeface="Calibri" charset="0"/>
                  <a:sym typeface="Wingdings" charset="2"/>
                </a:rPr>
                <a:t>.</a:t>
              </a:r>
              <a:endParaRPr lang="en-US" sz="3200" b="0" dirty="0" smtClean="0">
                <a:solidFill>
                  <a:schemeClr val="tx1"/>
                </a:solidFill>
                <a:latin typeface="Calibri" charset="0"/>
                <a:sym typeface="Wingdings" charset="2"/>
              </a:endParaRP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990600" y="3515590"/>
              <a:ext cx="9601201" cy="1133684"/>
            </a:xfrm>
            <a:prstGeom prst="rect">
              <a:avLst/>
            </a:prstGeom>
            <a:solidFill>
              <a:srgbClr val="0083E0"/>
            </a:solidFill>
            <a:ln>
              <a:solidFill>
                <a:srgbClr val="0083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prstTxWarp prst="textNoShape">
                <a:avLst/>
              </a:prstTxWarp>
            </a:bodyPr>
            <a:lstStyle/>
            <a:p>
              <a:r>
                <a:rPr lang="en-US" sz="4000" dirty="0" smtClean="0">
                  <a:solidFill>
                    <a:srgbClr val="FFFFFF"/>
                  </a:solidFill>
                  <a:latin typeface="Calibri" charset="0"/>
                  <a:ea typeface="ＭＳ Ｐゴシック" charset="-128"/>
                  <a:cs typeface="ＭＳ Ｐゴシック" charset="-128"/>
                </a:rPr>
                <a:t>  7. </a:t>
              </a:r>
              <a:r>
                <a:rPr lang="en-US" sz="4000" dirty="0" smtClean="0">
                  <a:solidFill>
                    <a:srgbClr val="FFFFFF"/>
                  </a:solidFill>
                  <a:latin typeface="Calibri" charset="0"/>
                  <a:ea typeface="ＭＳ Ｐゴシック" charset="-128"/>
                  <a:cs typeface="ＭＳ Ｐゴシック" charset="-128"/>
                </a:rPr>
                <a:t>Conclusions and Future Work</a:t>
              </a:r>
              <a:endParaRPr lang="en-US" sz="4400" dirty="0">
                <a:solidFill>
                  <a:srgbClr val="FFFFFF"/>
                </a:solidFill>
                <a:latin typeface="Calibri" charset="0"/>
                <a:ea typeface="ＭＳ Ｐゴシック" charset="-128"/>
                <a:cs typeface="ＭＳ Ｐゴシック" charset="-128"/>
              </a:endParaRPr>
            </a:p>
          </p:txBody>
        </p:sp>
      </p:grpSp>
      <p:pic>
        <p:nvPicPr>
          <p:cNvPr id="125" name="Picture 12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41780" y="1183640"/>
            <a:ext cx="3335020" cy="12547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708050" y="842613"/>
            <a:ext cx="2314586" cy="2314586"/>
          </a:xfrm>
          <a:prstGeom prst="rect">
            <a:avLst/>
          </a:prstGeom>
        </p:spPr>
      </p:pic>
      <p:pic>
        <p:nvPicPr>
          <p:cNvPr id="4171" name="Picture 75" descr="https://lh4.googleusercontent.com/2VTAbGPyalAU4PEikgmzsj91S-6szm2ZfzHyYWVfG9HYPG2I3myLVRaz6KhEzMh1oKzWrttXLdv0ePnHJkSb7NSi9wR99ILQyR2ETOCNNQc8zBwzn5b7H10aNFmHJoDM_-TLj1gGl9k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3750" y="8044182"/>
            <a:ext cx="4559226" cy="1024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73" name="Picture 77" descr="https://lh3.googleusercontent.com/czym5g-3JMpNwwy3TIeG9nsxRoh8GeErQyCFvBIyS_kiME-VgwdpbfeaEAe8BJNwOS8T_imgZAEiUqGo1rGuaDAs6H0Nk7HLIGEJP9tkSeD2OijX45ngiWMoWsy1VO_SUYe8R9LVE7w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284" y="8974696"/>
            <a:ext cx="4678158" cy="3428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 bwMode="auto">
          <a:xfrm>
            <a:off x="6784818" y="8040221"/>
            <a:ext cx="4900317" cy="4336110"/>
          </a:xfrm>
          <a:prstGeom prst="rect">
            <a:avLst/>
          </a:prstGeom>
          <a:noFill/>
          <a:ln w="28575" cap="flat" cmpd="sng" algn="ctr">
            <a:solidFill>
              <a:srgbClr val="0083E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28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31980" y="21510091"/>
            <a:ext cx="10590462" cy="465338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2439763" y="5030902"/>
            <a:ext cx="11092909" cy="5246169"/>
          </a:xfrm>
          <a:prstGeom prst="rect">
            <a:avLst/>
          </a:prstGeom>
        </p:spPr>
      </p:pic>
      <p:grpSp>
        <p:nvGrpSpPr>
          <p:cNvPr id="95" name="Group 22"/>
          <p:cNvGrpSpPr>
            <a:grpSpLocks/>
          </p:cNvGrpSpPr>
          <p:nvPr/>
        </p:nvGrpSpPr>
        <p:grpSpPr bwMode="auto">
          <a:xfrm>
            <a:off x="12242896" y="10541773"/>
            <a:ext cx="11486639" cy="4748559"/>
            <a:chOff x="592963" y="18623250"/>
            <a:chExt cx="10744055" cy="4662420"/>
          </a:xfrm>
        </p:grpSpPr>
        <p:grpSp>
          <p:nvGrpSpPr>
            <p:cNvPr id="96" name="Group 14"/>
            <p:cNvGrpSpPr>
              <a:grpSpLocks/>
            </p:cNvGrpSpPr>
            <p:nvPr>
              <p:custDataLst>
                <p:tags r:id="rId10"/>
              </p:custDataLst>
            </p:nvPr>
          </p:nvGrpSpPr>
          <p:grpSpPr bwMode="auto">
            <a:xfrm>
              <a:off x="592963" y="18623250"/>
              <a:ext cx="10744055" cy="4662420"/>
              <a:chOff x="907639" y="4303101"/>
              <a:chExt cx="9601071" cy="2616274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907639" y="4785899"/>
                <a:ext cx="9601071" cy="213347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83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t"/>
              <a:lstStyle/>
              <a:p>
                <a:pPr marL="457200" indent="-457200">
                  <a:buFont typeface="Arial" charset="0"/>
                  <a:buChar char="•"/>
                  <a:defRPr/>
                </a:pPr>
                <a:endParaRPr lang="en-US" sz="800" b="0" dirty="0" smtClean="0">
                  <a:solidFill>
                    <a:schemeClr val="tx1"/>
                  </a:solidFill>
                  <a:latin typeface="Calibri" pitchFamily="34" charset="0"/>
                </a:endParaRPr>
              </a:p>
              <a:p>
                <a:pPr marL="457200" indent="-457200">
                  <a:buFont typeface="Arial" charset="0"/>
                  <a:buChar char="•"/>
                  <a:defRPr/>
                </a:pPr>
                <a:r>
                  <a:rPr lang="en-US" sz="3200" b="0" dirty="0" smtClean="0">
                    <a:solidFill>
                      <a:schemeClr val="tx1"/>
                    </a:solidFill>
                    <a:latin typeface="Calibri" pitchFamily="34" charset="0"/>
                  </a:rPr>
                  <a:t>NLTK’s VADER Sentiment Analysis was a good starting point</a:t>
                </a:r>
              </a:p>
              <a:p>
                <a:pPr marL="457200" indent="-457200">
                  <a:buFont typeface="Arial" charset="0"/>
                  <a:buChar char="•"/>
                  <a:defRPr/>
                </a:pPr>
                <a:r>
                  <a:rPr lang="en-US" sz="3200" dirty="0" smtClean="0">
                    <a:solidFill>
                      <a:schemeClr val="tx1"/>
                    </a:solidFill>
                    <a:latin typeface="Calibri" pitchFamily="34" charset="0"/>
                  </a:rPr>
                  <a:t>Challenge: </a:t>
                </a:r>
                <a:r>
                  <a:rPr lang="en-US" sz="3200" b="0" dirty="0" smtClean="0">
                    <a:solidFill>
                      <a:schemeClr val="tx1"/>
                    </a:solidFill>
                    <a:latin typeface="Calibri" pitchFamily="34" charset="0"/>
                  </a:rPr>
                  <a:t>VADER does not handle </a:t>
                </a:r>
                <a:r>
                  <a:rPr lang="en-US" sz="3200" b="0" dirty="0" smtClean="0">
                    <a:solidFill>
                      <a:srgbClr val="EC7226"/>
                    </a:solidFill>
                    <a:latin typeface="Calibri" pitchFamily="34" charset="0"/>
                  </a:rPr>
                  <a:t>negative operators</a:t>
                </a:r>
              </a:p>
              <a:p>
                <a:pPr lvl="2">
                  <a:defRPr/>
                </a:pPr>
                <a:r>
                  <a:rPr lang="en-US" sz="3200" b="0" dirty="0" smtClean="0">
                    <a:solidFill>
                      <a:schemeClr val="tx1"/>
                    </a:solidFill>
                    <a:latin typeface="Calibri" pitchFamily="34" charset="0"/>
                  </a:rPr>
                  <a:t>E.g. “Patients </a:t>
                </a:r>
                <a:r>
                  <a:rPr lang="en-US" sz="3200" b="0" i="1" dirty="0" smtClean="0">
                    <a:solidFill>
                      <a:srgbClr val="EC7226"/>
                    </a:solidFill>
                    <a:latin typeface="Calibri" pitchFamily="34" charset="0"/>
                  </a:rPr>
                  <a:t>unwillingly</a:t>
                </a:r>
                <a:r>
                  <a:rPr lang="en-US" sz="3200" b="0" i="1" dirty="0" smtClean="0">
                    <a:solidFill>
                      <a:schemeClr val="tx1"/>
                    </a:solidFill>
                    <a:latin typeface="Calibri" pitchFamily="34" charset="0"/>
                  </a:rPr>
                  <a:t> </a:t>
                </a:r>
                <a:r>
                  <a:rPr lang="en-US" sz="3200" b="0" dirty="0" smtClean="0">
                    <a:solidFill>
                      <a:schemeClr val="tx1"/>
                    </a:solidFill>
                    <a:latin typeface="Calibri" pitchFamily="34" charset="0"/>
                  </a:rPr>
                  <a:t>treated with electroshock at Norwegian mental hospitals” predicted a neutral (zero) score</a:t>
                </a:r>
              </a:p>
              <a:p>
                <a:pPr marL="457200" indent="-457200">
                  <a:buFont typeface="Arial" charset="0"/>
                  <a:buChar char="•"/>
                  <a:defRPr/>
                </a:pPr>
                <a:r>
                  <a:rPr lang="en-US" sz="3200" dirty="0" smtClean="0">
                    <a:solidFill>
                      <a:schemeClr val="tx1"/>
                    </a:solidFill>
                    <a:latin typeface="Calibri" pitchFamily="34" charset="0"/>
                  </a:rPr>
                  <a:t>Solution:</a:t>
                </a:r>
                <a:r>
                  <a:rPr lang="en-US" sz="3200" b="0" dirty="0" smtClean="0">
                    <a:solidFill>
                      <a:schemeClr val="tx1"/>
                    </a:solidFill>
                    <a:latin typeface="Calibri" pitchFamily="34" charset="0"/>
                  </a:rPr>
                  <a:t> Re-run neutral-scored headlines through IBM Watson’s Sentiment Analyzer (which handled negative operators) to obtain a second measurement.</a:t>
                </a:r>
                <a:endParaRPr lang="en-US" sz="3200" dirty="0" smtClean="0">
                  <a:solidFill>
                    <a:schemeClr val="tx1"/>
                  </a:solidFill>
                  <a:latin typeface="Calibri" pitchFamily="34" charset="0"/>
                </a:endParaRPr>
              </a:p>
              <a:p>
                <a:pPr marL="457200" indent="-457200">
                  <a:buFont typeface="Arial" charset="0"/>
                  <a:buChar char="•"/>
                  <a:defRPr/>
                </a:pPr>
                <a:endParaRPr lang="en-US" sz="3200" b="0" dirty="0">
                  <a:solidFill>
                    <a:schemeClr val="tx1"/>
                  </a:solidFill>
                  <a:latin typeface="Calibri" pitchFamily="34" charset="0"/>
                </a:endParaRPr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907640" y="4303101"/>
                <a:ext cx="9601070" cy="482798"/>
              </a:xfrm>
              <a:prstGeom prst="rect">
                <a:avLst/>
              </a:prstGeom>
              <a:solidFill>
                <a:srgbClr val="0083E0"/>
              </a:solidFill>
              <a:ln>
                <a:solidFill>
                  <a:srgbClr val="0083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>
                <a:prstTxWarp prst="textNoShape">
                  <a:avLst/>
                </a:prstTxWarp>
              </a:bodyPr>
              <a:lstStyle/>
              <a:p>
                <a:r>
                  <a:rPr lang="en-US" sz="4000" dirty="0">
                    <a:solidFill>
                      <a:srgbClr val="FFFFFF"/>
                    </a:solidFill>
                    <a:latin typeface="Calibri" charset="0"/>
                    <a:ea typeface="ＭＳ Ｐゴシック" charset="-128"/>
                    <a:cs typeface="ＭＳ Ｐゴシック" charset="-128"/>
                  </a:rPr>
                  <a:t> </a:t>
                </a:r>
                <a:r>
                  <a:rPr lang="en-US" sz="4000" dirty="0" smtClean="0">
                    <a:solidFill>
                      <a:srgbClr val="FFFFFF"/>
                    </a:solidFill>
                    <a:latin typeface="Calibri" charset="0"/>
                    <a:ea typeface="ＭＳ Ｐゴシック" charset="-128"/>
                    <a:cs typeface="ＭＳ Ｐゴシック" charset="-128"/>
                  </a:rPr>
                  <a:t>4b. Positive-Negative Sentiment Analysis</a:t>
                </a:r>
                <a:endParaRPr lang="en-US" sz="4400" dirty="0">
                  <a:solidFill>
                    <a:srgbClr val="FFFFFF"/>
                  </a:solidFill>
                  <a:latin typeface="Calibri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  <p:sp>
          <p:nvSpPr>
            <p:cNvPr id="97" name="Rectangle 96"/>
            <p:cNvSpPr/>
            <p:nvPr/>
          </p:nvSpPr>
          <p:spPr>
            <a:xfrm>
              <a:off x="842455" y="19483636"/>
              <a:ext cx="10340001" cy="5741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9688">
                <a:defRPr/>
              </a:pPr>
              <a:endParaRPr lang="en-US" sz="3200" dirty="0">
                <a:latin typeface="Calibri"/>
                <a:ea typeface="ＭＳ Ｐゴシック" charset="0"/>
                <a:cs typeface="Calibri"/>
                <a:sym typeface="Franklin Gothic Medium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12229305" y="21242450"/>
            <a:ext cx="5223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latin typeface="Calibri" charset="0"/>
                <a:ea typeface="Calibri" charset="0"/>
                <a:cs typeface="Calibri" charset="0"/>
              </a:rPr>
              <a:t>Content Source Breakdown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17331439" y="21197658"/>
            <a:ext cx="65190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latin typeface="Calibri" charset="0"/>
                <a:ea typeface="Calibri" charset="0"/>
                <a:cs typeface="Calibri" charset="0"/>
              </a:rPr>
              <a:t>Keyword Frequency in Headlines</a:t>
            </a:r>
          </a:p>
        </p:txBody>
      </p:sp>
      <p:pic>
        <p:nvPicPr>
          <p:cNvPr id="4175" name="Picture 79" descr="https://lh6.googleusercontent.com/dsiwFzNOaWBEpz2I9XfcYNUVeSLvDZwDlBvLREaOvyDC3FaqxhQqdv3BF105Y8BZU3kITcCv-4IAW4mh5_eNp1J2PFMTONtiGa3sv4R4CnQ3o_al4DUsXNjIuSoMU9XNL39PUchOp_4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9763" y="22461052"/>
            <a:ext cx="5373972" cy="3274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8111946" y="22058238"/>
            <a:ext cx="5046396" cy="446788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4150640" y="4975540"/>
            <a:ext cx="912363" cy="48415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54864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2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54864" cap="flat" cmpd="sng" algn="ctr">
          <a:solidFill>
            <a:schemeClr val="accent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2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11609</TotalTime>
  <Words>414</Words>
  <Application>Microsoft Macintosh PowerPoint</Application>
  <PresentationFormat>Custom</PresentationFormat>
  <Paragraphs>84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Franklin Gothic Medium</vt:lpstr>
      <vt:lpstr>ＭＳ Ｐゴシック</vt:lpstr>
      <vt:lpstr>Times New Roman</vt:lpstr>
      <vt:lpstr>Wingdings</vt:lpstr>
      <vt:lpstr>Arial</vt:lpstr>
      <vt:lpstr>Default Design</vt:lpstr>
      <vt:lpstr>PowerPoint Presentation</vt:lpstr>
    </vt:vector>
  </TitlesOfParts>
  <Company>Slartibartfast Bistromathics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Back-End Design Flow for Single Chip Radios</dc:title>
  <dc:creator>Wm. Rhett Davis</dc:creator>
  <cp:lastModifiedBy>Microsoft Office User</cp:lastModifiedBy>
  <cp:revision>485</cp:revision>
  <cp:lastPrinted>2000-01-07T18:18:28Z</cp:lastPrinted>
  <dcterms:created xsi:type="dcterms:W3CDTF">2012-10-23T20:00:46Z</dcterms:created>
  <dcterms:modified xsi:type="dcterms:W3CDTF">2017-12-08T00:24:43Z</dcterms:modified>
</cp:coreProperties>
</file>

<file path=docProps/thumbnail.jpeg>
</file>